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2" r:id="rId7"/>
    <p:sldId id="264" r:id="rId8"/>
    <p:sldId id="265" r:id="rId9"/>
    <p:sldId id="268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7" autoAdjust="0"/>
    <p:restoredTop sz="48576" autoAdjust="0"/>
  </p:normalViewPr>
  <p:slideViewPr>
    <p:cSldViewPr snapToGrid="0">
      <p:cViewPr varScale="1">
        <p:scale>
          <a:sx n="71" d="100"/>
          <a:sy n="71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9DF98-867D-48FD-8C6A-11619CC54E26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A quick intro to:</a:t>
          </a:r>
        </a:p>
      </dgm:t>
    </dgm:pt>
    <dgm:pt modelId="{68E16295-5968-427D-8FEC-140904115879}" type="parTrans" cxnId="{1514D9C3-0364-4D35-B599-B493CBB9F80D}">
      <dgm:prSet/>
      <dgm:spPr/>
      <dgm:t>
        <a:bodyPr/>
        <a:lstStyle/>
        <a:p>
          <a:endParaRPr lang="en-US" sz="2800"/>
        </a:p>
      </dgm:t>
    </dgm:pt>
    <dgm:pt modelId="{C8FD5B74-EA17-4780-8EAB-5CC8C9F831ED}" type="sibTrans" cxnId="{1514D9C3-0364-4D35-B599-B493CBB9F80D}">
      <dgm:prSet/>
      <dgm:spPr/>
      <dgm:t>
        <a:bodyPr/>
        <a:lstStyle/>
        <a:p>
          <a:endParaRPr lang="en-US" sz="2800"/>
        </a:p>
      </dgm:t>
    </dgm:pt>
    <dgm:pt modelId="{5395F473-4B00-496B-B453-6451BF799B09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What is the cloud?</a:t>
          </a:r>
          <a:endParaRPr lang="en-US" sz="2800" dirty="0">
            <a:solidFill>
              <a:schemeClr val="bg1"/>
            </a:solidFill>
          </a:endParaRPr>
        </a:p>
      </dgm:t>
    </dgm:pt>
    <dgm:pt modelId="{9C1152B7-4D34-4CA0-9DDC-F21FD4AEAD28}" type="parTrans" cxnId="{5982C12B-3881-4E5F-910B-CA265FD5E102}">
      <dgm:prSet/>
      <dgm:spPr/>
      <dgm:t>
        <a:bodyPr/>
        <a:lstStyle/>
        <a:p>
          <a:endParaRPr lang="en-US" sz="2800"/>
        </a:p>
      </dgm:t>
    </dgm:pt>
    <dgm:pt modelId="{169C7AF9-916F-47C4-A9C3-3ACADEA4D272}" type="sibTrans" cxnId="{5982C12B-3881-4E5F-910B-CA265FD5E102}">
      <dgm:prSet/>
      <dgm:spPr/>
      <dgm:t>
        <a:bodyPr/>
        <a:lstStyle/>
        <a:p>
          <a:endParaRPr lang="en-US" sz="2800"/>
        </a:p>
      </dgm:t>
    </dgm:pt>
    <dgm:pt modelId="{ED7BFBCA-85AB-470A-B757-1414C645E6DE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How do you cloud?</a:t>
          </a:r>
          <a:endParaRPr lang="en-US" sz="2800" dirty="0">
            <a:solidFill>
              <a:schemeClr val="bg1"/>
            </a:solidFill>
          </a:endParaRPr>
        </a:p>
      </dgm:t>
    </dgm:pt>
    <dgm:pt modelId="{B49CC6F4-1BCE-47E4-B510-CFFABFF8574B}" type="parTrans" cxnId="{CADA49E7-D7E4-4B04-9DDF-B5A55F3314AF}">
      <dgm:prSet/>
      <dgm:spPr/>
      <dgm:t>
        <a:bodyPr/>
        <a:lstStyle/>
        <a:p>
          <a:endParaRPr lang="en-US" sz="2800"/>
        </a:p>
      </dgm:t>
    </dgm:pt>
    <dgm:pt modelId="{C0C02030-8E95-4FBF-B65E-3B9A5576FA0F}" type="sibTrans" cxnId="{CADA49E7-D7E4-4B04-9DDF-B5A55F3314AF}">
      <dgm:prSet/>
      <dgm:spPr/>
      <dgm:t>
        <a:bodyPr/>
        <a:lstStyle/>
        <a:p>
          <a:endParaRPr lang="en-US" sz="2800"/>
        </a:p>
      </dgm:t>
    </dgm:pt>
    <dgm:pt modelId="{2904A716-59B7-4104-AC29-2F533F57D625}">
      <dgm:prSet custT="1"/>
      <dgm:spPr>
        <a:noFill/>
        <a:ln>
          <a:noFill/>
        </a:ln>
      </dgm:spPr>
      <dgm:t>
        <a:bodyPr/>
        <a:lstStyle/>
        <a:p>
          <a:pPr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dirty="0">
              <a:solidFill>
                <a:schemeClr val="bg1"/>
              </a:solidFill>
            </a:rPr>
            <a:t>Why should you care?</a:t>
          </a:r>
          <a:endParaRPr lang="en-US" sz="2800" dirty="0">
            <a:solidFill>
              <a:schemeClr val="bg1"/>
            </a:solidFill>
          </a:endParaRPr>
        </a:p>
      </dgm:t>
    </dgm:pt>
    <dgm:pt modelId="{9B32CB96-1CE6-4CA6-98D9-C2203F6FCB19}" type="parTrans" cxnId="{769AC2E0-480D-41AB-BE4C-F01603F65A64}">
      <dgm:prSet/>
      <dgm:spPr/>
      <dgm:t>
        <a:bodyPr/>
        <a:lstStyle/>
        <a:p>
          <a:endParaRPr lang="en-US" sz="2800"/>
        </a:p>
      </dgm:t>
    </dgm:pt>
    <dgm:pt modelId="{14A70495-26CC-4CC9-BF87-1FC52EE50B35}" type="sibTrans" cxnId="{769AC2E0-480D-41AB-BE4C-F01603F65A64}">
      <dgm:prSet/>
      <dgm:spPr/>
      <dgm:t>
        <a:bodyPr/>
        <a:lstStyle/>
        <a:p>
          <a:endParaRPr lang="en-US" sz="280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ADA60600-5F4A-49C6-91D8-2B4F4EF7F0C5}" type="pres">
      <dgm:prSet presAssocID="{7A49DF98-867D-48FD-8C6A-11619CC54E26}" presName="parentLin" presStyleCnt="0"/>
      <dgm:spPr/>
    </dgm:pt>
    <dgm:pt modelId="{47D332B7-C90F-4055-8376-68DED81340C7}" type="pres">
      <dgm:prSet presAssocID="{7A49DF98-867D-48FD-8C6A-11619CC54E26}" presName="parentLeftMargin" presStyleLbl="node1" presStyleIdx="0" presStyleCnt="1"/>
      <dgm:spPr/>
    </dgm:pt>
    <dgm:pt modelId="{8EFCDC49-2431-44A7-9E88-01190BAF5B19}" type="pres">
      <dgm:prSet presAssocID="{7A49DF98-867D-48FD-8C6A-11619CC54E26}" presName="parentText" presStyleLbl="node1" presStyleIdx="0" presStyleCnt="1" custScaleY="3348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F95C0667-9363-47DF-A653-E9673BF14A41}" type="pres">
      <dgm:prSet presAssocID="{7A49DF98-867D-48FD-8C6A-11619CC54E26}" presName="negativeSpace" presStyleCnt="0"/>
      <dgm:spPr/>
    </dgm:pt>
    <dgm:pt modelId="{A7174219-EC9E-4267-A04D-B18EE847387A}" type="pres">
      <dgm:prSet presAssocID="{7A49DF98-867D-48FD-8C6A-11619CC54E2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982C12B-3881-4E5F-910B-CA265FD5E102}" srcId="{7A49DF98-867D-48FD-8C6A-11619CC54E26}" destId="{5395F473-4B00-496B-B453-6451BF799B09}" srcOrd="0" destOrd="0" parTransId="{9C1152B7-4D34-4CA0-9DDC-F21FD4AEAD28}" sibTransId="{169C7AF9-916F-47C4-A9C3-3ACADEA4D272}"/>
    <dgm:cxn modelId="{323B659E-DBBB-459D-BAA9-704ADD5267A5}" type="presOf" srcId="{7A49DF98-867D-48FD-8C6A-11619CC54E26}" destId="{8EFCDC49-2431-44A7-9E88-01190BAF5B19}" srcOrd="1" destOrd="0" presId="urn:microsoft.com/office/officeart/2005/8/layout/list1"/>
    <dgm:cxn modelId="{90F473B2-165C-42F0-BB66-183652D2B743}" type="presOf" srcId="{5395F473-4B00-496B-B453-6451BF799B09}" destId="{A7174219-EC9E-4267-A04D-B18EE847387A}" srcOrd="0" destOrd="0" presId="urn:microsoft.com/office/officeart/2005/8/layout/list1"/>
    <dgm:cxn modelId="{1514D9C3-0364-4D35-B599-B493CBB9F80D}" srcId="{B192402E-D48E-4A20-9102-455829196172}" destId="{7A49DF98-867D-48FD-8C6A-11619CC54E26}" srcOrd="0" destOrd="0" parTransId="{68E16295-5968-427D-8FEC-140904115879}" sibTransId="{C8FD5B74-EA17-4780-8EAB-5CC8C9F831ED}"/>
    <dgm:cxn modelId="{1EC855D4-9949-4C99-AE73-64CD4259AB6C}" type="presOf" srcId="{2904A716-59B7-4104-AC29-2F533F57D625}" destId="{A7174219-EC9E-4267-A04D-B18EE847387A}" srcOrd="0" destOrd="2" presId="urn:microsoft.com/office/officeart/2005/8/layout/list1"/>
    <dgm:cxn modelId="{769AC2E0-480D-41AB-BE4C-F01603F65A64}" srcId="{7A49DF98-867D-48FD-8C6A-11619CC54E26}" destId="{2904A716-59B7-4104-AC29-2F533F57D625}" srcOrd="2" destOrd="0" parTransId="{9B32CB96-1CE6-4CA6-98D9-C2203F6FCB19}" sibTransId="{14A70495-26CC-4CC9-BF87-1FC52EE50B35}"/>
    <dgm:cxn modelId="{DF88DBE6-53D6-489E-9FE7-EDD2A1456E39}" type="presOf" srcId="{ED7BFBCA-85AB-470A-B757-1414C645E6DE}" destId="{A7174219-EC9E-4267-A04D-B18EE847387A}" srcOrd="0" destOrd="1" presId="urn:microsoft.com/office/officeart/2005/8/layout/list1"/>
    <dgm:cxn modelId="{CADA49E7-D7E4-4B04-9DDF-B5A55F3314AF}" srcId="{7A49DF98-867D-48FD-8C6A-11619CC54E26}" destId="{ED7BFBCA-85AB-470A-B757-1414C645E6DE}" srcOrd="1" destOrd="0" parTransId="{B49CC6F4-1BCE-47E4-B510-CFFABFF8574B}" sibTransId="{C0C02030-8E95-4FBF-B65E-3B9A5576FA0F}"/>
    <dgm:cxn modelId="{50E4AAED-ECDC-4575-BA45-A3C06AC70654}" type="presOf" srcId="{7A49DF98-867D-48FD-8C6A-11619CC54E26}" destId="{47D332B7-C90F-4055-8376-68DED81340C7}" srcOrd="0" destOrd="0" presId="urn:microsoft.com/office/officeart/2005/8/layout/list1"/>
    <dgm:cxn modelId="{D78A3A74-3735-46A5-AE53-D5DBFCE60B3C}" type="presParOf" srcId="{48838873-4431-4954-9171-1238775AC576}" destId="{ADA60600-5F4A-49C6-91D8-2B4F4EF7F0C5}" srcOrd="0" destOrd="0" presId="urn:microsoft.com/office/officeart/2005/8/layout/list1"/>
    <dgm:cxn modelId="{0BA1AE4E-38D2-4A37-B0B8-E3322BED4927}" type="presParOf" srcId="{ADA60600-5F4A-49C6-91D8-2B4F4EF7F0C5}" destId="{47D332B7-C90F-4055-8376-68DED81340C7}" srcOrd="0" destOrd="0" presId="urn:microsoft.com/office/officeart/2005/8/layout/list1"/>
    <dgm:cxn modelId="{D5C3BD72-4785-4C45-A8D6-1E2106C5A127}" type="presParOf" srcId="{ADA60600-5F4A-49C6-91D8-2B4F4EF7F0C5}" destId="{8EFCDC49-2431-44A7-9E88-01190BAF5B19}" srcOrd="1" destOrd="0" presId="urn:microsoft.com/office/officeart/2005/8/layout/list1"/>
    <dgm:cxn modelId="{0EF623F6-C99C-4198-8F44-98A4197C3E57}" type="presParOf" srcId="{48838873-4431-4954-9171-1238775AC576}" destId="{F95C0667-9363-47DF-A653-E9673BF14A41}" srcOrd="1" destOrd="0" presId="urn:microsoft.com/office/officeart/2005/8/layout/list1"/>
    <dgm:cxn modelId="{FC6441F3-3646-434B-8813-D41E2442279A}" type="presParOf" srcId="{48838873-4431-4954-9171-1238775AC576}" destId="{A7174219-EC9E-4267-A04D-B18EE847387A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4219-EC9E-4267-A04D-B18EE847387A}">
      <dsp:nvSpPr>
        <dsp:cNvPr id="0" name=""/>
        <dsp:cNvSpPr/>
      </dsp:nvSpPr>
      <dsp:spPr>
        <a:xfrm>
          <a:off x="0" y="1559187"/>
          <a:ext cx="6156323" cy="28665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799" tIns="1353820" rIns="477799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What is the cloud?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How do you cloud?</a:t>
          </a:r>
          <a:endParaRPr lang="en-US" sz="2800" kern="1200" dirty="0">
            <a:solidFill>
              <a:schemeClr val="bg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Font typeface="Wingdings" panose="05000000000000000000" pitchFamily="2" charset="2"/>
            <a:buChar char="§"/>
          </a:pPr>
          <a:r>
            <a:rPr lang="en-ZA" sz="2800" kern="1200" dirty="0">
              <a:solidFill>
                <a:schemeClr val="bg1"/>
              </a:solidFill>
            </a:rPr>
            <a:t>Why should you care?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0" y="1559187"/>
        <a:ext cx="6156323" cy="2866500"/>
      </dsp:txXfrm>
    </dsp:sp>
    <dsp:sp modelId="{8EFCDC49-2431-44A7-9E88-01190BAF5B19}">
      <dsp:nvSpPr>
        <dsp:cNvPr id="0" name=""/>
        <dsp:cNvSpPr/>
      </dsp:nvSpPr>
      <dsp:spPr>
        <a:xfrm>
          <a:off x="307816" y="1876173"/>
          <a:ext cx="4309426" cy="642414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A quick intro to:</a:t>
          </a:r>
        </a:p>
      </dsp:txBody>
      <dsp:txXfrm>
        <a:off x="307816" y="1876173"/>
        <a:ext cx="4309426" cy="642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4/9/20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hwartz/prime-cloud-intr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Obligatory kid pics</a:t>
            </a:r>
          </a:p>
          <a:p>
            <a:r>
              <a:rPr lang="en-US" dirty="0"/>
              <a:t>... and me rocking full-out quarantine style</a:t>
            </a:r>
          </a:p>
          <a:p>
            <a:endParaRPr lang="en-US" dirty="0"/>
          </a:p>
          <a:p>
            <a:r>
              <a:rPr lang="en-US" dirty="0"/>
              <a:t>#. Intro, who am I</a:t>
            </a:r>
            <a:br>
              <a:rPr lang="en-US" dirty="0"/>
            </a:br>
            <a:r>
              <a:rPr lang="en-US" dirty="0"/>
              <a:t>  - what I'm doing now</a:t>
            </a:r>
            <a:br>
              <a:rPr lang="en-US" dirty="0"/>
            </a:br>
            <a:r>
              <a:rPr lang="en-US" dirty="0"/>
              <a:t>    (cloud platform @ Optum, what does that mean, what kind of work does Optum do)</a:t>
            </a:r>
            <a:br>
              <a:rPr lang="en-US" dirty="0"/>
            </a:br>
            <a:r>
              <a:rPr lang="en-US" dirty="0"/>
              <a:t>  - How did I get my start</a:t>
            </a:r>
            <a:br>
              <a:rPr lang="en-US" dirty="0"/>
            </a:br>
            <a:r>
              <a:rPr lang="en-US" dirty="0"/>
              <a:t>    (self taught, maybe </a:t>
            </a:r>
            <a:r>
              <a:rPr lang="en-US" dirty="0" err="1"/>
              <a:t>Mindbox</a:t>
            </a:r>
            <a:r>
              <a:rPr lang="en-US" dirty="0"/>
              <a:t> coffee shop story)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5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basic level: someone else's computer</a:t>
            </a:r>
            <a:br>
              <a:rPr lang="en-US" dirty="0"/>
            </a:br>
            <a:r>
              <a:rPr lang="en-US" dirty="0"/>
              <a:t>  ++scale</a:t>
            </a:r>
            <a:br>
              <a:rPr lang="en-US" dirty="0"/>
            </a:br>
            <a:r>
              <a:rPr lang="en-US" dirty="0"/>
              <a:t>  - Anything you can do on your own computer, you can do in a computer in the cloud</a:t>
            </a:r>
            <a:br>
              <a:rPr lang="en-US" dirty="0"/>
            </a:br>
            <a:r>
              <a:rPr lang="en-US" dirty="0"/>
              <a:t>  - Amazon (and Microsoft, Google, et al,) run big farms of computers, stacked up warehouses</a:t>
            </a:r>
            <a:br>
              <a:rPr lang="en-US" dirty="0"/>
            </a:br>
            <a:r>
              <a:rPr lang="en-US" dirty="0"/>
              <a:t>    and let's you rent them out by the hour.</a:t>
            </a:r>
            <a:br>
              <a:rPr lang="en-US" dirty="0"/>
            </a:br>
            <a:r>
              <a:rPr lang="en-US" dirty="0"/>
              <a:t>- More advanced level: managed services</a:t>
            </a:r>
            <a:br>
              <a:rPr lang="en-US" dirty="0"/>
            </a:br>
            <a:r>
              <a:rPr lang="en-US" dirty="0"/>
              <a:t>  (</a:t>
            </a:r>
            <a:r>
              <a:rPr lang="en-US" dirty="0" err="1"/>
              <a:t>eg.</a:t>
            </a:r>
            <a:r>
              <a:rPr lang="en-US" dirty="0"/>
              <a:t> someone else runs a database, you just get to use it)</a:t>
            </a:r>
            <a:br>
              <a:rPr lang="en-US" dirty="0"/>
            </a:br>
            <a:r>
              <a:rPr lang="en-US" dirty="0"/>
              <a:t>- The easiest way to deploy your code (if you don't own your own data center)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(but first…)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#. First, some definitions:</a:t>
            </a:r>
            <a:br>
              <a:rPr lang="en-US" dirty="0"/>
            </a:br>
            <a:r>
              <a:rPr lang="en-US" dirty="0"/>
              <a:t>  - "Server"</a:t>
            </a:r>
            <a:br>
              <a:rPr lang="en-US" dirty="0"/>
            </a:br>
            <a:r>
              <a:rPr lang="en-US" dirty="0"/>
              <a:t>    a computer without a monitor</a:t>
            </a:r>
            <a:br>
              <a:rPr lang="en-US" dirty="0"/>
            </a:br>
            <a:r>
              <a:rPr lang="en-US" dirty="0"/>
              <a:t>  - "VM" / "EC2" / "Instance"</a:t>
            </a:r>
            <a:br>
              <a:rPr lang="en-US" dirty="0"/>
            </a:br>
            <a:r>
              <a:rPr lang="en-US" dirty="0"/>
              <a:t>    basically a server, but that you can create/destroy without actually moving hardware around ("virtualized")</a:t>
            </a:r>
            <a:br>
              <a:rPr lang="en-US" dirty="0"/>
            </a:br>
            <a:r>
              <a:rPr lang="en-US" dirty="0"/>
              <a:t>  - "SSH"</a:t>
            </a:r>
            <a:br>
              <a:rPr lang="en-US" dirty="0"/>
            </a:br>
            <a:r>
              <a:rPr lang="en-US" dirty="0"/>
              <a:t>    a way to "hop into" a server. Lets you send commands, just in Terminal,</a:t>
            </a:r>
            <a:br>
              <a:rPr lang="en-US" dirty="0"/>
            </a:br>
            <a:r>
              <a:rPr lang="en-US" dirty="0"/>
              <a:t>    but over the internet to another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2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https://github.com/eschwartz/prime-cloud-intro</a:t>
            </a:r>
            <a:endParaRPr lang="en-US" dirty="0"/>
          </a:p>
          <a:p>
            <a:endParaRPr lang="en-US" dirty="0"/>
          </a:p>
          <a:p>
            <a:r>
              <a:rPr lang="en-US" dirty="0"/>
              <a:t># Demo structure:</a:t>
            </a:r>
            <a:br>
              <a:rPr lang="en-US" dirty="0"/>
            </a:br>
            <a:r>
              <a:rPr lang="en-US" dirty="0"/>
              <a:t>  - Intro to web app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- Review code</a:t>
            </a:r>
            <a:br>
              <a:rPr lang="en-US" dirty="0"/>
            </a:br>
            <a:r>
              <a:rPr lang="en-US" dirty="0"/>
              <a:t>      - Run app locally</a:t>
            </a:r>
            <a:br>
              <a:rPr lang="en-US" dirty="0"/>
            </a:br>
            <a:r>
              <a:rPr lang="en-US" dirty="0"/>
              <a:t>      - again, not in detail. Just note this:</a:t>
            </a:r>
            <a:br>
              <a:rPr lang="en-US" dirty="0"/>
            </a:br>
            <a:r>
              <a:rPr lang="en-US" dirty="0"/>
              <a:t>        - It's a node / </a:t>
            </a:r>
            <a:r>
              <a:rPr lang="en-US" dirty="0" err="1"/>
              <a:t>express.js</a:t>
            </a:r>
            <a:r>
              <a:rPr lang="en-US" dirty="0"/>
              <a:t> API, some basic HTML/CSS/JS code</a:t>
            </a:r>
            <a:br>
              <a:rPr lang="en-US" dirty="0"/>
            </a:br>
            <a:r>
              <a:rPr lang="en-US" dirty="0"/>
              <a:t>          nothing fancy,</a:t>
            </a:r>
            <a:br>
              <a:rPr lang="en-US" dirty="0"/>
            </a:br>
            <a:r>
              <a:rPr lang="en-US" dirty="0"/>
              <a:t>          nothing special to work in the cloud</a:t>
            </a:r>
            <a:br>
              <a:rPr lang="en-US" dirty="0"/>
            </a:br>
            <a:r>
              <a:rPr lang="en-US" dirty="0"/>
              <a:t>      - Show that it's in a </a:t>
            </a:r>
            <a:r>
              <a:rPr lang="en-US" dirty="0" err="1"/>
              <a:t>github</a:t>
            </a:r>
            <a:r>
              <a:rPr lang="en-US" dirty="0"/>
              <a:t> repo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- Login to AWS account (</a:t>
            </a:r>
            <a:r>
              <a:rPr lang="en-US" dirty="0" err="1"/>
              <a:t>console.aws.amazon.com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- Create EC2 instance</a:t>
            </a:r>
            <a:br>
              <a:rPr lang="en-US" dirty="0"/>
            </a:br>
            <a:r>
              <a:rPr lang="en-US" dirty="0"/>
              <a:t>    - don't need to cover every details</a:t>
            </a:r>
            <a:br>
              <a:rPr lang="en-US" dirty="0"/>
            </a:br>
            <a:r>
              <a:rPr lang="en-US" dirty="0"/>
              <a:t>      just maybe that:</a:t>
            </a:r>
            <a:br>
              <a:rPr lang="en-US" dirty="0"/>
            </a:br>
            <a:r>
              <a:rPr lang="en-US" dirty="0"/>
              <a:t>        - I get to decide what kind of computer I want</a:t>
            </a:r>
            <a:br>
              <a:rPr lang="en-US" dirty="0"/>
            </a:br>
            <a:r>
              <a:rPr lang="en-US" dirty="0"/>
              <a:t>        - I pay per hour (except free tier)</a:t>
            </a:r>
            <a:br>
              <a:rPr lang="en-US" dirty="0"/>
            </a:br>
            <a:r>
              <a:rPr lang="en-US" dirty="0"/>
              <a:t>        - "ports" open for SSH/HTTP (don't worry if that doesn't mean anything to you)</a:t>
            </a:r>
            <a:br>
              <a:rPr lang="en-US" dirty="0"/>
            </a:br>
            <a:r>
              <a:rPr lang="en-US" dirty="0"/>
              <a:t>        - SSH key pair (like a password in a file, to protect my server)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While instance is starting up...</a:t>
            </a:r>
            <a:br>
              <a:rPr lang="en-US" dirty="0"/>
            </a:br>
            <a:r>
              <a:rPr lang="en-US" dirty="0"/>
              <a:t>    (quick Q/A?)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- Back to EC2:</a:t>
            </a:r>
            <a:br>
              <a:rPr lang="en-US" dirty="0"/>
            </a:br>
            <a:r>
              <a:rPr lang="en-US" dirty="0"/>
              <a:t>    - show that we have a public DNS (web address) for this server</a:t>
            </a:r>
            <a:br>
              <a:rPr lang="en-US" dirty="0"/>
            </a:br>
            <a:r>
              <a:rPr lang="en-US" dirty="0"/>
              <a:t>    - Use that address to SSH</a:t>
            </a:r>
            <a:br>
              <a:rPr lang="en-US" dirty="0"/>
            </a:br>
            <a:r>
              <a:rPr lang="en-US" dirty="0"/>
              <a:t>    - Then, run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2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Why do we care?</a:t>
            </a:r>
            <a:br>
              <a:rPr lang="en-US" dirty="0"/>
            </a:br>
            <a:r>
              <a:rPr lang="en-US" dirty="0"/>
              <a:t>  Or, why do our potential employers care:</a:t>
            </a:r>
            <a:br>
              <a:rPr lang="en-US" dirty="0"/>
            </a:br>
            <a:r>
              <a:rPr lang="en-US" dirty="0"/>
              <a:t>    #. Maybe first -- what is "not the cloud"</a:t>
            </a:r>
            <a:br>
              <a:rPr lang="en-US" dirty="0"/>
            </a:br>
            <a:r>
              <a:rPr lang="en-US" dirty="0"/>
              <a:t>      - Companies (like "Optum") run massive data centers,</a:t>
            </a:r>
            <a:br>
              <a:rPr lang="en-US" dirty="0"/>
            </a:br>
            <a:r>
              <a:rPr lang="en-US" dirty="0"/>
              <a:t>        basically giant warehouses full of computers and networking equipment.</a:t>
            </a:r>
            <a:br>
              <a:rPr lang="en-US" dirty="0"/>
            </a:br>
            <a:r>
              <a:rPr lang="en-US" dirty="0"/>
              <a:t>        And they employ a ton of people to setup and manage these computers,</a:t>
            </a:r>
            <a:br>
              <a:rPr lang="en-US" dirty="0"/>
            </a:br>
            <a:r>
              <a:rPr lang="en-US" dirty="0"/>
              <a:t>        fix them when they break, setup new ones, security patches, etc.</a:t>
            </a:r>
            <a:br>
              <a:rPr lang="en-US" dirty="0"/>
            </a:br>
            <a:r>
              <a:rPr lang="en-US" dirty="0"/>
              <a:t>        - Deployments to datacenters are generally slow, need</a:t>
            </a:r>
            <a:br>
              <a:rPr lang="en-US" dirty="0"/>
            </a:br>
            <a:r>
              <a:rPr lang="en-US" dirty="0"/>
              <a:t>          to request a computer, fill our forms, send faxes, </a:t>
            </a:r>
            <a:r>
              <a:rPr lang="en-US" dirty="0" err="1"/>
              <a:t>etc</a:t>
            </a:r>
            <a:br>
              <a:rPr lang="en-US" dirty="0"/>
            </a:br>
            <a:r>
              <a:rPr lang="en-US" dirty="0"/>
              <a:t>        - Hoping to outsource this to companies who specialize,</a:t>
            </a:r>
            <a:br>
              <a:rPr lang="en-US" dirty="0"/>
            </a:br>
            <a:r>
              <a:rPr lang="en-US" dirty="0"/>
              <a:t>          and provide automation, making it faster and cheaper</a:t>
            </a:r>
            <a:br>
              <a:rPr lang="en-US" dirty="0"/>
            </a:br>
            <a:r>
              <a:rPr lang="en-US" dirty="0"/>
              <a:t>        Faster: DCE as an example - created an app where</a:t>
            </a:r>
            <a:br>
              <a:rPr lang="en-US" dirty="0"/>
            </a:br>
            <a:r>
              <a:rPr lang="en-US" dirty="0"/>
              <a:t>         engineers can login, create a cloud account, and deploy</a:t>
            </a:r>
            <a:br>
              <a:rPr lang="en-US" dirty="0"/>
            </a:br>
            <a:r>
              <a:rPr lang="en-US" dirty="0"/>
              <a:t>         a web app to it with a single button click (vs. 9 months of "intake" on-</a:t>
            </a:r>
            <a:r>
              <a:rPr lang="en-US" dirty="0" err="1"/>
              <a:t>prem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So why do **you** care:</a:t>
            </a:r>
            <a:br>
              <a:rPr lang="en-US" dirty="0"/>
            </a:br>
            <a:r>
              <a:rPr lang="en-US" dirty="0"/>
              <a:t>    - 1. Employers care, and you care about being employed</a:t>
            </a:r>
            <a:br>
              <a:rPr lang="en-US" dirty="0"/>
            </a:br>
            <a:r>
              <a:rPr lang="en-US" dirty="0"/>
              <a:t>          lots of companies are migrating to the cloud,</a:t>
            </a:r>
            <a:br>
              <a:rPr lang="en-US" dirty="0"/>
            </a:br>
            <a:r>
              <a:rPr lang="en-US" dirty="0"/>
              <a:t>          having some cloud experience on your resume is going to be a big bump</a:t>
            </a:r>
            <a:br>
              <a:rPr lang="en-US" dirty="0"/>
            </a:br>
            <a:r>
              <a:rPr lang="en-US" dirty="0"/>
              <a:t>      2. It's cool</a:t>
            </a:r>
            <a:br>
              <a:rPr lang="en-US" dirty="0"/>
            </a:br>
            <a:r>
              <a:rPr lang="en-US" dirty="0"/>
              <a:t>          it's the fastest way to get your own code up and running,</a:t>
            </a:r>
            <a:br>
              <a:rPr lang="en-US" dirty="0"/>
            </a:br>
            <a:r>
              <a:rPr lang="en-US" dirty="0"/>
              <a:t>          you have easy access to advanced tools like AI/ML, super computers, satellites, quantum computers,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4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1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  <a:br>
              <a:rPr lang="en-US" dirty="0"/>
            </a:br>
            <a:r>
              <a:rPr lang="en-US" sz="3600" dirty="0"/>
              <a:t>An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0" y="5079986"/>
            <a:ext cx="3924000" cy="684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Edan Schwartz</a:t>
            </a:r>
          </a:p>
          <a:p>
            <a:r>
              <a:rPr lang="en-US" sz="2400" dirty="0"/>
              <a:t>Cloud Platform Engineer @ Optum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512E3E5-0330-CE41-8DCE-FA56F50FA4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31055"/>
          <a:stretch/>
        </p:blipFill>
        <p:spPr>
          <a:xfrm>
            <a:off x="0" y="0"/>
            <a:ext cx="7522029" cy="6706083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B96BEA-FD88-494F-AA1B-98F436EF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" y="471048"/>
            <a:ext cx="7475169" cy="57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3" name="Content Placeholder 2" descr="List Content Placeholder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131303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EB7E93-2BAF-0E4E-A9C1-DFD682F0D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99" y="1886856"/>
            <a:ext cx="4664592" cy="3381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2EB15-C457-A646-A562-DB8049741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99" y="1886856"/>
            <a:ext cx="4337563" cy="33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31" y="1897973"/>
            <a:ext cx="4695825" cy="833663"/>
          </a:xfrm>
        </p:spPr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938FD8-CB2B-624C-9C07-648057A3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831" y="3112521"/>
            <a:ext cx="4695826" cy="77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bit about 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3578C3-FAD5-A640-BFBA-055A6940F6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r="17708"/>
          <a:stretch/>
        </p:blipFill>
        <p:spPr>
          <a:xfrm>
            <a:off x="2982687" y="437811"/>
            <a:ext cx="3855090" cy="40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5EF5A7-243B-B747-AC54-D038D60F8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39" y="3771171"/>
            <a:ext cx="3879465" cy="2909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C2CF01-3B9A-B142-98CF-4D239390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0"/>
          <a:stretch/>
        </p:blipFill>
        <p:spPr>
          <a:xfrm>
            <a:off x="-27024" y="2960915"/>
            <a:ext cx="4005943" cy="3719854"/>
          </a:xfrm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9C48E90-F407-CF41-96DE-BB3474FEC79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1293" r="21622" b="23580"/>
          <a:stretch/>
        </p:blipFill>
        <p:spPr>
          <a:xfrm>
            <a:off x="2" y="13268"/>
            <a:ext cx="5529941" cy="5860367"/>
          </a:xfrm>
        </p:spPr>
      </p:pic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72B9-E2E7-4449-AB4C-E29E414B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36" y="2536371"/>
            <a:ext cx="8344807" cy="1547132"/>
          </a:xfrm>
        </p:spPr>
        <p:txBody>
          <a:bodyPr>
            <a:normAutofit/>
          </a:bodyPr>
          <a:lstStyle/>
          <a:p>
            <a:r>
              <a:rPr lang="en-US" sz="8000" dirty="0"/>
              <a:t>What is the cloud?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99186-7052-244D-8D89-047DE82F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4139293"/>
            <a:ext cx="3153228" cy="23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836F7D-A07D-3A45-A10E-89B9DCF4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4" y="1265555"/>
            <a:ext cx="9742714" cy="5455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2A29B-A249-7E46-9D8A-AE74D84E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787169"/>
            <a:ext cx="6273800" cy="956773"/>
          </a:xfrm>
        </p:spPr>
        <p:txBody>
          <a:bodyPr/>
          <a:lstStyle/>
          <a:p>
            <a:r>
              <a:rPr lang="en-US" sz="4800" b="1" dirty="0"/>
              <a:t>Demo Time!!!</a:t>
            </a:r>
          </a:p>
        </p:txBody>
      </p:sp>
    </p:spTree>
    <p:extLst>
      <p:ext uri="{BB962C8B-B14F-4D97-AF65-F5344CB8AC3E}">
        <p14:creationId xmlns:p14="http://schemas.microsoft.com/office/powerpoint/2010/main" val="15241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831" y="1897973"/>
            <a:ext cx="4695825" cy="833663"/>
          </a:xfrm>
        </p:spPr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938FD8-CB2B-624C-9C07-648057A3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831" y="3112521"/>
            <a:ext cx="4695826" cy="77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few definitions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629E162-F91D-3546-B113-E02E25655195}"/>
              </a:ext>
            </a:extLst>
          </p:cNvPr>
          <p:cNvSpPr txBox="1">
            <a:spLocks/>
          </p:cNvSpPr>
          <p:nvPr/>
        </p:nvSpPr>
        <p:spPr>
          <a:xfrm>
            <a:off x="822883" y="747379"/>
            <a:ext cx="3770542" cy="139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“Server”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B5EFAEE-6D37-5A45-AE74-7ECCE8A4CB94}"/>
              </a:ext>
            </a:extLst>
          </p:cNvPr>
          <p:cNvSpPr txBox="1">
            <a:spLocks/>
          </p:cNvSpPr>
          <p:nvPr/>
        </p:nvSpPr>
        <p:spPr>
          <a:xfrm>
            <a:off x="3386133" y="2494535"/>
            <a:ext cx="2698982" cy="11552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“VM”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4B95B56-641D-A943-9252-A0F04CD750D4}"/>
              </a:ext>
            </a:extLst>
          </p:cNvPr>
          <p:cNvSpPr txBox="1">
            <a:spLocks/>
          </p:cNvSpPr>
          <p:nvPr/>
        </p:nvSpPr>
        <p:spPr>
          <a:xfrm>
            <a:off x="3958653" y="3448057"/>
            <a:ext cx="1680147" cy="44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/>
              <a:t>or “EC2”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7D80755-955A-414A-89EA-49D30D894F0C}"/>
              </a:ext>
            </a:extLst>
          </p:cNvPr>
          <p:cNvSpPr txBox="1">
            <a:spLocks/>
          </p:cNvSpPr>
          <p:nvPr/>
        </p:nvSpPr>
        <p:spPr>
          <a:xfrm>
            <a:off x="4223996" y="3835517"/>
            <a:ext cx="2307433" cy="58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/>
              <a:t>or “instance”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EACA53-37BC-FE41-BB4B-1E6A4B731AE7}"/>
              </a:ext>
            </a:extLst>
          </p:cNvPr>
          <p:cNvSpPr txBox="1">
            <a:spLocks/>
          </p:cNvSpPr>
          <p:nvPr/>
        </p:nvSpPr>
        <p:spPr>
          <a:xfrm>
            <a:off x="453454" y="4264482"/>
            <a:ext cx="2932679" cy="125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8000" dirty="0"/>
              <a:t>“SSH”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80440-CF06-9847-A191-E04F2907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84" y="3835517"/>
            <a:ext cx="3635307" cy="27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1DDC1-FAAC-E848-BE6E-0185B4F63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34" y="1265555"/>
            <a:ext cx="8198971" cy="546598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2A29B-A249-7E46-9D8A-AE74D84E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787169"/>
            <a:ext cx="6273800" cy="956773"/>
          </a:xfrm>
        </p:spPr>
        <p:txBody>
          <a:bodyPr/>
          <a:lstStyle/>
          <a:p>
            <a:r>
              <a:rPr lang="en-US" sz="4800" b="1" dirty="0"/>
              <a:t>Demo Time!!!</a:t>
            </a:r>
          </a:p>
        </p:txBody>
      </p:sp>
    </p:spTree>
    <p:extLst>
      <p:ext uri="{BB962C8B-B14F-4D97-AF65-F5344CB8AC3E}">
        <p14:creationId xmlns:p14="http://schemas.microsoft.com/office/powerpoint/2010/main" val="263007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72B9-E2E7-4449-AB4C-E29E414B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93" y="1665514"/>
            <a:ext cx="8344807" cy="1547132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Why should you care?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ABFF1-77AE-0F43-B390-22A4ACA6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14" y="3809998"/>
            <a:ext cx="2623457" cy="26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</a:t>
            </a:r>
            <a:br>
              <a:rPr lang="en-US" dirty="0"/>
            </a:br>
            <a:r>
              <a:rPr lang="en-US" sz="3600" dirty="0"/>
              <a:t>An Introduction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0" y="5079986"/>
            <a:ext cx="3924000" cy="684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Edan Schwartz</a:t>
            </a:r>
          </a:p>
          <a:p>
            <a:r>
              <a:rPr lang="en-US" sz="2400" dirty="0"/>
              <a:t>Cloud Platform Engineer @ Optum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512E3E5-0330-CE41-8DCE-FA56F50FA4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31055"/>
          <a:stretch/>
        </p:blipFill>
        <p:spPr>
          <a:xfrm>
            <a:off x="0" y="0"/>
            <a:ext cx="7522029" cy="6706083"/>
          </a:xfrm>
          <a:solidFill>
            <a:schemeClr val="tx1">
              <a:lumMod val="85000"/>
              <a:lumOff val="1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3A816-0735-B848-95C4-900B97F19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" y="1029607"/>
            <a:ext cx="7496731" cy="48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913</Words>
  <Application>Microsoft Macintosh PowerPoint</Application>
  <PresentationFormat>Widescreen</PresentationFormat>
  <Paragraphs>45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The Cloud An Introduction</vt:lpstr>
      <vt:lpstr> </vt:lpstr>
      <vt:lpstr>But first…</vt:lpstr>
      <vt:lpstr>What is the cloud?</vt:lpstr>
      <vt:lpstr>Demo Time!!!</vt:lpstr>
      <vt:lpstr>But first…</vt:lpstr>
      <vt:lpstr>Demo Time!!!</vt:lpstr>
      <vt:lpstr>Why should you care?</vt:lpstr>
      <vt:lpstr>The Cloud An Introduction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2020-04-09T14:48:26Z</dcterms:created>
  <dcterms:modified xsi:type="dcterms:W3CDTF">2020-04-09T15:58:54Z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